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66" r:id="rId5"/>
    <p:sldId id="260" r:id="rId6"/>
    <p:sldId id="275" r:id="rId7"/>
    <p:sldId id="259" r:id="rId8"/>
    <p:sldId id="262" r:id="rId9"/>
    <p:sldId id="261" r:id="rId10"/>
    <p:sldId id="268" r:id="rId11"/>
    <p:sldId id="269" r:id="rId12"/>
    <p:sldId id="264" r:id="rId13"/>
    <p:sldId id="270" r:id="rId14"/>
    <p:sldId id="271" r:id="rId15"/>
    <p:sldId id="267" r:id="rId16"/>
    <p:sldId id="263"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274" autoAdjust="0"/>
  </p:normalViewPr>
  <p:slideViewPr>
    <p:cSldViewPr>
      <p:cViewPr>
        <p:scale>
          <a:sx n="70" d="100"/>
          <a:sy n="70" d="100"/>
        </p:scale>
        <p:origin x="-1248"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802DE-AF9E-4855-800C-8416B0B1220D}" type="datetimeFigureOut">
              <a:rPr lang="it-IT" smtClean="0"/>
              <a:t>28/06/2013</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D11934-E2E4-445C-BC07-87DAA363625D}" type="slidenum">
              <a:rPr lang="it-IT" smtClean="0"/>
              <a:t>‹#›</a:t>
            </a:fld>
            <a:endParaRPr lang="it-IT"/>
          </a:p>
        </p:txBody>
      </p:sp>
    </p:spTree>
    <p:extLst>
      <p:ext uri="{BB962C8B-B14F-4D97-AF65-F5344CB8AC3E}">
        <p14:creationId xmlns:p14="http://schemas.microsoft.com/office/powerpoint/2010/main" val="63847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Fondamentale</a:t>
            </a:r>
            <a:r>
              <a:rPr lang="en-US" baseline="0" dirty="0" smtClean="0"/>
              <a:t> per </a:t>
            </a:r>
            <a:r>
              <a:rPr lang="en-US" baseline="0" dirty="0" err="1" smtClean="0"/>
              <a:t>capire</a:t>
            </a:r>
            <a:r>
              <a:rPr lang="en-US" baseline="0" dirty="0" smtClean="0"/>
              <a:t> </a:t>
            </a:r>
            <a:r>
              <a:rPr lang="en-US" baseline="0" dirty="0" err="1" smtClean="0"/>
              <a:t>il</a:t>
            </a:r>
            <a:r>
              <a:rPr lang="en-US" baseline="0" dirty="0" smtClean="0"/>
              <a:t> </a:t>
            </a:r>
            <a:r>
              <a:rPr lang="en-US" baseline="0" dirty="0" err="1" smtClean="0"/>
              <a:t>contesto</a:t>
            </a:r>
            <a:r>
              <a:rPr lang="en-US" baseline="0" dirty="0" smtClean="0"/>
              <a:t> in cui ci </a:t>
            </a:r>
            <a:r>
              <a:rPr lang="en-US" baseline="0" dirty="0" err="1" smtClean="0"/>
              <a:t>troviamo</a:t>
            </a:r>
            <a:r>
              <a:rPr lang="en-US" baseline="0" dirty="0" smtClean="0"/>
              <a:t> ad </a:t>
            </a:r>
            <a:r>
              <a:rPr lang="en-US" baseline="0" dirty="0" err="1" smtClean="0"/>
              <a:t>operare</a:t>
            </a:r>
            <a:r>
              <a:rPr lang="en-US" baseline="0" dirty="0" smtClean="0"/>
              <a:t> e’ </a:t>
            </a:r>
            <a:r>
              <a:rPr lang="en-US" baseline="0" dirty="0" err="1" smtClean="0"/>
              <a:t>conoscere</a:t>
            </a:r>
            <a:r>
              <a:rPr lang="en-US" baseline="0" dirty="0" smtClean="0"/>
              <a:t> la </a:t>
            </a:r>
            <a:r>
              <a:rPr lang="en-US" baseline="0" dirty="0" err="1" smtClean="0"/>
              <a:t>storia</a:t>
            </a:r>
            <a:r>
              <a:rPr lang="en-US" baseline="0" dirty="0" smtClean="0"/>
              <a:t> del Kosovo.</a:t>
            </a:r>
            <a:endParaRPr lang="it-IT" dirty="0" smtClean="0"/>
          </a:p>
          <a:p>
            <a:r>
              <a:rPr lang="it-IT" dirty="0" smtClean="0"/>
              <a:t>Il Kosovo è una Repubblica indipendente autoproclamata (riconosciuta da alcuni Stati, ma non dall'Onu né dalla Serbia, che lo considera a tutti gli effetti una sua provincia) dal 17 febbraio 2008. Dalla fine del conflitto del 1999 il Kosovo è stato amministrato dall'Onu, attraverso la missione Unmik (United Nation Mission in Kosovo), basata sulla risoluzione 1244. Il giorno antecedente la dichiarazione di indipendenza, l'Unione Europea ha approvato la missione Eulex (European Union Rule of Law Mission in Kosovo) che, inviata dalle autorità di Pristina, ha sostituito Unmik dopo il periodo di transizione.</a:t>
            </a:r>
            <a:endParaRPr lang="it-IT" dirty="0"/>
          </a:p>
        </p:txBody>
      </p:sp>
      <p:sp>
        <p:nvSpPr>
          <p:cNvPr id="4" name="Slide Number Placeholder 3"/>
          <p:cNvSpPr>
            <a:spLocks noGrp="1"/>
          </p:cNvSpPr>
          <p:nvPr>
            <p:ph type="sldNum" sz="quarter" idx="10"/>
          </p:nvPr>
        </p:nvSpPr>
        <p:spPr/>
        <p:txBody>
          <a:bodyPr/>
          <a:lstStyle/>
          <a:p>
            <a:fld id="{D9D11934-E2E4-445C-BC07-87DAA363625D}" type="slidenum">
              <a:rPr lang="it-IT" smtClean="0"/>
              <a:t>3</a:t>
            </a:fld>
            <a:endParaRPr lang="it-IT"/>
          </a:p>
        </p:txBody>
      </p:sp>
    </p:spTree>
    <p:extLst>
      <p:ext uri="{BB962C8B-B14F-4D97-AF65-F5344CB8AC3E}">
        <p14:creationId xmlns:p14="http://schemas.microsoft.com/office/powerpoint/2010/main" val="2599632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smtClean="0">
                <a:solidFill>
                  <a:schemeClr val="tx1"/>
                </a:solidFill>
                <a:effectLst/>
                <a:latin typeface="+mn-lt"/>
                <a:ea typeface="+mn-ea"/>
                <a:cs typeface="+mn-cs"/>
              </a:rPr>
              <a:t>Klinë/Klina Municipality is composed by 54 villages, the number of tenants is about 38.000 and in 2012 the number of children aged between 3-5 years was approximately 2.100. There are 12 primary schools and three kindergartens but only 100 kids attend preschool.</a:t>
            </a:r>
          </a:p>
          <a:p>
            <a:r>
              <a:rPr lang="it-IT" sz="1200" kern="1200" dirty="0" smtClean="0">
                <a:solidFill>
                  <a:schemeClr val="tx1"/>
                </a:solidFill>
                <a:effectLst/>
                <a:latin typeface="+mn-lt"/>
                <a:ea typeface="+mn-ea"/>
                <a:cs typeface="+mn-cs"/>
              </a:rPr>
              <a:t>Even though, over the last few years, there has been an increase in the number of children enrolled on preschool institutions, Klinë/Klina has a low inclusion rate. This situation is due to a different number of causes. </a:t>
            </a:r>
            <a:endParaRPr lang="it-IT" dirty="0"/>
          </a:p>
        </p:txBody>
      </p:sp>
      <p:sp>
        <p:nvSpPr>
          <p:cNvPr id="4" name="Slide Number Placeholder 3"/>
          <p:cNvSpPr>
            <a:spLocks noGrp="1"/>
          </p:cNvSpPr>
          <p:nvPr>
            <p:ph type="sldNum" sz="quarter" idx="10"/>
          </p:nvPr>
        </p:nvSpPr>
        <p:spPr/>
        <p:txBody>
          <a:bodyPr/>
          <a:lstStyle/>
          <a:p>
            <a:fld id="{D9D11934-E2E4-445C-BC07-87DAA363625D}" type="slidenum">
              <a:rPr lang="it-IT" smtClean="0"/>
              <a:t>5</a:t>
            </a:fld>
            <a:endParaRPr lang="it-IT"/>
          </a:p>
        </p:txBody>
      </p:sp>
    </p:spTree>
    <p:extLst>
      <p:ext uri="{BB962C8B-B14F-4D97-AF65-F5344CB8AC3E}">
        <p14:creationId xmlns:p14="http://schemas.microsoft.com/office/powerpoint/2010/main" val="2783539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smtClean="0">
                <a:solidFill>
                  <a:schemeClr val="tx1"/>
                </a:solidFill>
                <a:effectLst/>
                <a:latin typeface="+mn-lt"/>
                <a:ea typeface="+mn-ea"/>
                <a:cs typeface="+mn-cs"/>
              </a:rPr>
              <a:t>The main reason is linked to the traditional culture, indeed families prefer to educate their child at home, under the supervisor of the mother or the grandmother. They don’t understand the importance of a preschool education and the consequences that this kind of instruction will have to the future schooling of their kids. </a:t>
            </a:r>
            <a:r>
              <a:rPr lang="en-US" sz="1200" kern="1200" dirty="0" smtClean="0">
                <a:solidFill>
                  <a:schemeClr val="tx1"/>
                </a:solidFill>
                <a:effectLst/>
                <a:latin typeface="+mn-lt"/>
                <a:ea typeface="+mn-ea"/>
                <a:cs typeface="+mn-cs"/>
              </a:rPr>
              <a:t>Another cause is linked to the low income, which make difficult for families to afford the cost of the rent.</a:t>
            </a:r>
            <a:endParaRPr lang="it-IT" dirty="0"/>
          </a:p>
        </p:txBody>
      </p:sp>
      <p:sp>
        <p:nvSpPr>
          <p:cNvPr id="4" name="Slide Number Placeholder 3"/>
          <p:cNvSpPr>
            <a:spLocks noGrp="1"/>
          </p:cNvSpPr>
          <p:nvPr>
            <p:ph type="sldNum" sz="quarter" idx="10"/>
          </p:nvPr>
        </p:nvSpPr>
        <p:spPr/>
        <p:txBody>
          <a:bodyPr/>
          <a:lstStyle/>
          <a:p>
            <a:fld id="{D9D11934-E2E4-445C-BC07-87DAA363625D}" type="slidenum">
              <a:rPr lang="it-IT" smtClean="0"/>
              <a:t>6</a:t>
            </a:fld>
            <a:endParaRPr lang="it-IT"/>
          </a:p>
        </p:txBody>
      </p:sp>
    </p:spTree>
    <p:extLst>
      <p:ext uri="{BB962C8B-B14F-4D97-AF65-F5344CB8AC3E}">
        <p14:creationId xmlns:p14="http://schemas.microsoft.com/office/powerpoint/2010/main" val="281636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contrast="-20000"/>
                    </a14:imgEffect>
                  </a14:imgLayer>
                </a14:imgProps>
              </a:ext>
            </a:extLst>
          </a:blip>
          <a:srcRect/>
          <a:tile tx="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eg"/><Relationship Id="rId7" Type="http://schemas.openxmlformats.org/officeDocument/2006/relationships/image" Target="../media/image73.jp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8.jp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eg"/><Relationship Id="rId10" Type="http://schemas.openxmlformats.org/officeDocument/2006/relationships/image" Target="../media/image29.jpeg"/><Relationship Id="rId4" Type="http://schemas.openxmlformats.org/officeDocument/2006/relationships/image" Target="../media/image24.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838200"/>
            <a:ext cx="8839200" cy="1927225"/>
          </a:xfrm>
        </p:spPr>
        <p:txBody>
          <a:bodyPr>
            <a:noAutofit/>
          </a:bodyPr>
          <a:lstStyle/>
          <a:p>
            <a:r>
              <a:rPr lang="en-US"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t>EVS</a:t>
            </a:r>
            <a:br>
              <a:rPr lang="en-US"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br>
            <a:r>
              <a:rPr lang="en-US" sz="30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t> </a:t>
            </a:r>
            <a:r>
              <a:rPr lang="en-US"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t/>
            </a:r>
            <a:br>
              <a:rPr lang="en-US"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br>
            <a:r>
              <a:rPr lang="en-US"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t>Stand Up for Education</a:t>
            </a:r>
            <a:endParaRPr lang="it-IT" sz="5400" b="1" dirty="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039172"/>
            <a:ext cx="2286000" cy="142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3962972"/>
            <a:ext cx="2057399" cy="1599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160" y="4039171"/>
            <a:ext cx="2691338" cy="1447229"/>
          </a:xfrm>
          <a:prstGeom prst="rect">
            <a:avLst/>
          </a:prstGeom>
        </p:spPr>
      </p:pic>
    </p:spTree>
    <p:extLst>
      <p:ext uri="{BB962C8B-B14F-4D97-AF65-F5344CB8AC3E}">
        <p14:creationId xmlns:p14="http://schemas.microsoft.com/office/powerpoint/2010/main" val="3817827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905000"/>
          </a:xfrm>
        </p:spPr>
        <p:txBody>
          <a:bodyPr>
            <a:noAutofit/>
          </a:bodyPr>
          <a:lstStyle/>
          <a:p>
            <a:pPr algn="l"/>
            <a:r>
              <a:rPr lang="en-GB" sz="2400" b="1" u="sng" dirty="0" smtClean="0">
                <a:solidFill>
                  <a:schemeClr val="accent6">
                    <a:lumMod val="75000"/>
                  </a:schemeClr>
                </a:solidFill>
                <a:latin typeface="Bookman Old Style" pitchFamily="18" charset="0"/>
              </a:rPr>
              <a:t>Activity 1</a:t>
            </a:r>
            <a:r>
              <a:rPr lang="en-GB" sz="2400" b="1" dirty="0" smtClean="0">
                <a:solidFill>
                  <a:schemeClr val="accent6"/>
                </a:solidFill>
                <a:latin typeface="Bookman Old Style" pitchFamily="18" charset="0"/>
              </a:rPr>
              <a:t/>
            </a:r>
            <a:br>
              <a:rPr lang="en-GB" sz="2400" b="1" dirty="0" smtClean="0">
                <a:solidFill>
                  <a:schemeClr val="accent6"/>
                </a:solidFill>
                <a:latin typeface="Bookman Old Style" pitchFamily="18" charset="0"/>
              </a:rPr>
            </a:br>
            <a:r>
              <a:rPr lang="en-GB" sz="2400" b="1" dirty="0" smtClean="0">
                <a:solidFill>
                  <a:schemeClr val="accent6"/>
                </a:solidFill>
                <a:latin typeface="Bookman Old Style" pitchFamily="18" charset="0"/>
              </a:rPr>
              <a:t>Support in </a:t>
            </a:r>
            <a:r>
              <a:rPr lang="en-GB" sz="2400" b="1" dirty="0">
                <a:solidFill>
                  <a:schemeClr val="accent6"/>
                </a:solidFill>
                <a:latin typeface="Bookman Old Style" pitchFamily="18" charset="0"/>
              </a:rPr>
              <a:t>the </a:t>
            </a:r>
            <a:r>
              <a:rPr lang="en-GB" sz="2400" b="1" dirty="0" err="1">
                <a:solidFill>
                  <a:schemeClr val="accent6"/>
                </a:solidFill>
                <a:latin typeface="Bookman Old Style" pitchFamily="18" charset="0"/>
              </a:rPr>
              <a:t>menagement</a:t>
            </a:r>
            <a:r>
              <a:rPr lang="en-GB" sz="2400" b="1" dirty="0">
                <a:solidFill>
                  <a:schemeClr val="accent6"/>
                </a:solidFill>
                <a:latin typeface="Bookman Old Style" pitchFamily="18" charset="0"/>
              </a:rPr>
              <a:t> of the </a:t>
            </a:r>
            <a:r>
              <a:rPr lang="en-GB" sz="2400" b="1" dirty="0" err="1">
                <a:solidFill>
                  <a:schemeClr val="accent6"/>
                </a:solidFill>
                <a:latin typeface="Bookman Old Style" pitchFamily="18" charset="0"/>
              </a:rPr>
              <a:t>kindergarden</a:t>
            </a:r>
            <a:r>
              <a:rPr lang="en-GB" sz="2400" b="1" dirty="0">
                <a:solidFill>
                  <a:schemeClr val="accent6"/>
                </a:solidFill>
                <a:latin typeface="Bookman Old Style" pitchFamily="18" charset="0"/>
              </a:rPr>
              <a:t> </a:t>
            </a:r>
            <a:r>
              <a:rPr lang="en-GB" sz="2400" b="1" i="1" dirty="0" err="1">
                <a:solidFill>
                  <a:schemeClr val="accent6"/>
                </a:solidFill>
                <a:latin typeface="Bookman Old Style" pitchFamily="18" charset="0"/>
              </a:rPr>
              <a:t>Margherita</a:t>
            </a:r>
            <a:r>
              <a:rPr lang="en-GB" sz="2400" b="1" i="1" dirty="0">
                <a:solidFill>
                  <a:schemeClr val="accent6"/>
                </a:solidFill>
                <a:latin typeface="Bookman Old Style" pitchFamily="18" charset="0"/>
              </a:rPr>
              <a:t> Kids</a:t>
            </a:r>
            <a:r>
              <a:rPr lang="en-GB" sz="2400" b="1" dirty="0">
                <a:solidFill>
                  <a:schemeClr val="accent6"/>
                </a:solidFill>
                <a:latin typeface="Bookman Old Style" pitchFamily="18" charset="0"/>
              </a:rPr>
              <a:t> located in </a:t>
            </a:r>
            <a:r>
              <a:rPr lang="en-GB" sz="2400" b="1" dirty="0" err="1">
                <a:solidFill>
                  <a:schemeClr val="accent6"/>
                </a:solidFill>
                <a:latin typeface="Bookman Old Style" pitchFamily="18" charset="0"/>
              </a:rPr>
              <a:t>Zllakuqan</a:t>
            </a:r>
            <a:r>
              <a:rPr lang="en-GB" sz="2400" b="1" dirty="0">
                <a:solidFill>
                  <a:schemeClr val="accent6"/>
                </a:solidFill>
                <a:latin typeface="Bookman Old Style" pitchFamily="18" charset="0"/>
              </a:rPr>
              <a:t>, a rural village on </a:t>
            </a:r>
            <a:r>
              <a:rPr lang="en-GB" sz="2400" b="1" dirty="0" err="1">
                <a:solidFill>
                  <a:schemeClr val="accent6"/>
                </a:solidFill>
                <a:latin typeface="Bookman Old Style" pitchFamily="18" charset="0"/>
              </a:rPr>
              <a:t>Klinë</a:t>
            </a:r>
            <a:r>
              <a:rPr lang="en-GB" sz="2400" b="1" dirty="0">
                <a:solidFill>
                  <a:schemeClr val="accent6"/>
                </a:solidFill>
                <a:latin typeface="Bookman Old Style" pitchFamily="18" charset="0"/>
              </a:rPr>
              <a:t>/</a:t>
            </a:r>
            <a:r>
              <a:rPr lang="en-GB" sz="2400" b="1" dirty="0" err="1">
                <a:solidFill>
                  <a:schemeClr val="accent6"/>
                </a:solidFill>
                <a:latin typeface="Bookman Old Style" pitchFamily="18" charset="0"/>
              </a:rPr>
              <a:t>Klina</a:t>
            </a:r>
            <a:r>
              <a:rPr lang="en-GB" sz="2400" b="1" dirty="0">
                <a:solidFill>
                  <a:schemeClr val="accent6"/>
                </a:solidFill>
                <a:latin typeface="Bookman Old Style" pitchFamily="18" charset="0"/>
              </a:rPr>
              <a:t> municipality</a:t>
            </a:r>
            <a:r>
              <a:rPr lang="en-GB" sz="2400" b="1" dirty="0" smtClean="0">
                <a:solidFill>
                  <a:schemeClr val="accent6"/>
                </a:solidFill>
                <a:latin typeface="Bookman Old Style" pitchFamily="18" charset="0"/>
              </a:rPr>
              <a:t>.</a:t>
            </a:r>
            <a:endParaRPr lang="it-IT" sz="2400" b="1" dirty="0">
              <a:solidFill>
                <a:schemeClr val="accent6"/>
              </a:solidFill>
              <a:latin typeface="Bookman Old Style" pitchFamily="18" charset="0"/>
            </a:endParaRPr>
          </a:p>
        </p:txBody>
      </p:sp>
      <p:sp>
        <p:nvSpPr>
          <p:cNvPr id="3" name="Title 1"/>
          <p:cNvSpPr txBox="1">
            <a:spLocks/>
          </p:cNvSpPr>
          <p:nvPr/>
        </p:nvSpPr>
        <p:spPr>
          <a:xfrm>
            <a:off x="76200" y="2209800"/>
            <a:ext cx="4125282" cy="914399"/>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0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I. laboratories…</a:t>
            </a:r>
            <a:endParaRPr lang="it-IT" sz="4000" b="1" dirty="0">
              <a:solidFill>
                <a:schemeClr val="accent6">
                  <a:lumMod val="75000"/>
                </a:schemeClr>
              </a:solidFill>
              <a:effectLst>
                <a:outerShdw blurRad="38100" dist="38100" dir="2700000" algn="tl">
                  <a:srgbClr val="000000">
                    <a:alpha val="43137"/>
                  </a:srgbClr>
                </a:outerShdw>
              </a:effectLst>
              <a:latin typeface="Bookman Old Style"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941383">
            <a:off x="3346174" y="2915593"/>
            <a:ext cx="3853537" cy="256902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459008">
            <a:off x="5726751" y="3341632"/>
            <a:ext cx="3919707" cy="26131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733800"/>
            <a:ext cx="3768892" cy="2512595"/>
          </a:xfrm>
          <a:prstGeom prst="rect">
            <a:avLst/>
          </a:prstGeom>
        </p:spPr>
      </p:pic>
    </p:spTree>
    <p:extLst>
      <p:ext uri="{BB962C8B-B14F-4D97-AF65-F5344CB8AC3E}">
        <p14:creationId xmlns:p14="http://schemas.microsoft.com/office/powerpoint/2010/main" val="4151211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400" y="304800"/>
            <a:ext cx="5867400" cy="923330"/>
          </a:xfrm>
          <a:prstGeom prst="rect">
            <a:avLst/>
          </a:prstGeom>
          <a:noFill/>
        </p:spPr>
        <p:txBody>
          <a:bodyPr wrap="square" rtlCol="0">
            <a:spAutoFit/>
          </a:bodyPr>
          <a:lstStyle/>
          <a:p>
            <a:pPr algn="ctr"/>
            <a:r>
              <a:rPr lang="en-US" sz="36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a:t>
            </a:r>
            <a:endParaRPr lang="en-US" dirty="0"/>
          </a:p>
          <a:p>
            <a:pPr algn="ctr"/>
            <a:endParaRPr lang="it-IT"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25" y="990600"/>
            <a:ext cx="5686776" cy="252966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3596469"/>
            <a:ext cx="5451618" cy="30716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591" y="1360258"/>
            <a:ext cx="2914128" cy="194275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954880"/>
            <a:ext cx="3124200" cy="2445920"/>
          </a:xfrm>
          <a:prstGeom prst="rect">
            <a:avLst/>
          </a:prstGeom>
        </p:spPr>
      </p:pic>
    </p:spTree>
    <p:extLst>
      <p:ext uri="{BB962C8B-B14F-4D97-AF65-F5344CB8AC3E}">
        <p14:creationId xmlns:p14="http://schemas.microsoft.com/office/powerpoint/2010/main" val="741313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88710"/>
            <a:ext cx="8667750" cy="990600"/>
          </a:xfrm>
        </p:spPr>
        <p:txBody>
          <a:bodyPr>
            <a:noAutofit/>
          </a:bodyPr>
          <a:lstStyle/>
          <a:p>
            <a:pPr algn="l"/>
            <a:r>
              <a:rPr lang="en-US" sz="30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II. awareness campaign with the parents</a:t>
            </a:r>
            <a:endParaRPr lang="it-IT" sz="3000" b="1" dirty="0">
              <a:solidFill>
                <a:schemeClr val="accent6">
                  <a:lumMod val="75000"/>
                </a:schemeClr>
              </a:solidFill>
              <a:effectLst>
                <a:outerShdw blurRad="38100" dist="38100" dir="2700000" algn="tl">
                  <a:srgbClr val="000000">
                    <a:alpha val="43137"/>
                  </a:srgbClr>
                </a:outerShdw>
              </a:effectLst>
              <a:latin typeface="Bookman Old Style"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440" y="4003626"/>
            <a:ext cx="4052960" cy="27019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009" y="1066801"/>
            <a:ext cx="4169391" cy="27795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657600"/>
            <a:ext cx="4343400" cy="2895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965200"/>
            <a:ext cx="3810000" cy="2540000"/>
          </a:xfrm>
          <a:prstGeom prst="rect">
            <a:avLst/>
          </a:prstGeom>
        </p:spPr>
      </p:pic>
    </p:spTree>
    <p:extLst>
      <p:ext uri="{BB962C8B-B14F-4D97-AF65-F5344CB8AC3E}">
        <p14:creationId xmlns:p14="http://schemas.microsoft.com/office/powerpoint/2010/main" val="4167239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944562"/>
          </a:xfrm>
        </p:spPr>
        <p:txBody>
          <a:bodyPr>
            <a:normAutofit/>
          </a:bodyPr>
          <a:lstStyle/>
          <a:p>
            <a:r>
              <a:rPr lang="en-US" sz="3800" b="1" dirty="0" smtClean="0">
                <a:solidFill>
                  <a:schemeClr val="accent6">
                    <a:lumMod val="75000"/>
                  </a:schemeClr>
                </a:solidFill>
                <a:effectLst>
                  <a:outerShdw blurRad="38100" dist="38100" dir="2700000" algn="tl">
                    <a:srgbClr val="000000">
                      <a:alpha val="43137"/>
                    </a:srgbClr>
                  </a:outerShdw>
                </a:effectLst>
              </a:rPr>
              <a:t>III. Collaboration with other preschools</a:t>
            </a:r>
            <a:endParaRPr lang="it-IT" sz="3800" b="1" dirty="0">
              <a:solidFill>
                <a:schemeClr val="accent6">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066800"/>
            <a:ext cx="3934724" cy="26231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66800"/>
            <a:ext cx="2819400" cy="1879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022600"/>
            <a:ext cx="2819400" cy="3759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558152" y="4299849"/>
            <a:ext cx="2939092" cy="195939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742085" y="1411317"/>
            <a:ext cx="2623148" cy="193411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00" y="3810000"/>
            <a:ext cx="3915317" cy="2939093"/>
          </a:xfrm>
          <a:prstGeom prst="rect">
            <a:avLst/>
          </a:prstGeom>
        </p:spPr>
      </p:pic>
    </p:spTree>
    <p:extLst>
      <p:ext uri="{BB962C8B-B14F-4D97-AF65-F5344CB8AC3E}">
        <p14:creationId xmlns:p14="http://schemas.microsoft.com/office/powerpoint/2010/main" val="1218569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7848600" cy="3477875"/>
          </a:xfrm>
          <a:prstGeom prst="rect">
            <a:avLst/>
          </a:prstGeom>
          <a:noFill/>
        </p:spPr>
        <p:txBody>
          <a:bodyPr wrap="square" rtlCol="0">
            <a:spAutoFit/>
          </a:bodyPr>
          <a:lstStyle/>
          <a:p>
            <a:r>
              <a:rPr lang="en-US" sz="4400" b="1" dirty="0">
                <a:solidFill>
                  <a:schemeClr val="accent6">
                    <a:lumMod val="75000"/>
                  </a:schemeClr>
                </a:solidFill>
                <a:effectLst>
                  <a:outerShdw blurRad="38100" dist="38100" dir="2700000" algn="tl">
                    <a:srgbClr val="000000">
                      <a:alpha val="43137"/>
                    </a:srgbClr>
                  </a:outerShdw>
                </a:effectLst>
                <a:latin typeface="Bookman Old Style" pitchFamily="18" charset="0"/>
              </a:rPr>
              <a:t>IV. Fundraising</a:t>
            </a:r>
            <a:br>
              <a:rPr lang="en-US" sz="4400" b="1" dirty="0">
                <a:solidFill>
                  <a:schemeClr val="accent6">
                    <a:lumMod val="75000"/>
                  </a:schemeClr>
                </a:solidFill>
                <a:effectLst>
                  <a:outerShdw blurRad="38100" dist="38100" dir="2700000" algn="tl">
                    <a:srgbClr val="000000">
                      <a:alpha val="43137"/>
                    </a:srgbClr>
                  </a:outerShdw>
                </a:effectLst>
                <a:latin typeface="Bookman Old Style" pitchFamily="18" charset="0"/>
              </a:rPr>
            </a:br>
            <a:endParaRPr lang="en-US" sz="4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endParaRPr>
          </a:p>
          <a:p>
            <a:r>
              <a:rPr lang="en-US" sz="4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V</a:t>
            </a:r>
            <a:r>
              <a:rPr lang="en-US" sz="4400" b="1" dirty="0">
                <a:solidFill>
                  <a:schemeClr val="accent6">
                    <a:lumMod val="75000"/>
                  </a:schemeClr>
                </a:solidFill>
                <a:effectLst>
                  <a:outerShdw blurRad="38100" dist="38100" dir="2700000" algn="tl">
                    <a:srgbClr val="000000">
                      <a:alpha val="43137"/>
                    </a:srgbClr>
                  </a:outerShdw>
                </a:effectLst>
                <a:latin typeface="Bookman Old Style" pitchFamily="18" charset="0"/>
              </a:rPr>
              <a:t>. Accounting</a:t>
            </a:r>
            <a:br>
              <a:rPr lang="en-US" sz="4400" b="1" dirty="0">
                <a:solidFill>
                  <a:schemeClr val="accent6">
                    <a:lumMod val="75000"/>
                  </a:schemeClr>
                </a:solidFill>
                <a:effectLst>
                  <a:outerShdw blurRad="38100" dist="38100" dir="2700000" algn="tl">
                    <a:srgbClr val="000000">
                      <a:alpha val="43137"/>
                    </a:srgbClr>
                  </a:outerShdw>
                </a:effectLst>
                <a:latin typeface="Bookman Old Style" pitchFamily="18" charset="0"/>
              </a:rPr>
            </a:br>
            <a:endParaRPr lang="en-US" sz="4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endParaRPr>
          </a:p>
          <a:p>
            <a:r>
              <a:rPr lang="en-US" sz="4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a:t>
            </a:r>
            <a:endParaRPr lang="it-IT"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3956156"/>
            <a:ext cx="4333130" cy="282564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590800"/>
            <a:ext cx="3505200" cy="2336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72956"/>
            <a:ext cx="3343417" cy="22289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358" y="2433946"/>
            <a:ext cx="3860042" cy="145225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19216" y="4400140"/>
            <a:ext cx="2857992" cy="1905328"/>
          </a:xfrm>
          <a:prstGeom prst="rect">
            <a:avLst/>
          </a:prstGeom>
        </p:spPr>
      </p:pic>
    </p:spTree>
    <p:extLst>
      <p:ext uri="{BB962C8B-B14F-4D97-AF65-F5344CB8AC3E}">
        <p14:creationId xmlns:p14="http://schemas.microsoft.com/office/powerpoint/2010/main" val="1140760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77962"/>
          </a:xfrm>
        </p:spPr>
        <p:txBody>
          <a:bodyPr>
            <a:normAutofit fontScale="90000"/>
          </a:bodyPr>
          <a:lstStyle/>
          <a:p>
            <a:pPr algn="l"/>
            <a:r>
              <a:rPr lang="en-GB" sz="2700" b="1" u="sng" dirty="0">
                <a:solidFill>
                  <a:schemeClr val="accent6">
                    <a:lumMod val="75000"/>
                  </a:schemeClr>
                </a:solidFill>
                <a:effectLst>
                  <a:outerShdw blurRad="38100" dist="38100" dir="2700000" algn="tl">
                    <a:srgbClr val="000000">
                      <a:alpha val="43137"/>
                    </a:srgbClr>
                  </a:outerShdw>
                </a:effectLst>
                <a:latin typeface="Bookman Old Style" pitchFamily="18" charset="0"/>
              </a:rPr>
              <a:t>Activity 2:</a:t>
            </a:r>
            <a:r>
              <a:rPr lang="en-GB" sz="2400" b="1" dirty="0" smtClean="0">
                <a:solidFill>
                  <a:schemeClr val="accent6">
                    <a:lumMod val="75000"/>
                  </a:schemeClr>
                </a:solidFill>
                <a:latin typeface="Bookman Old Style" pitchFamily="18" charset="0"/>
              </a:rPr>
              <a:t/>
            </a:r>
            <a:br>
              <a:rPr lang="en-GB" sz="2400" b="1" dirty="0" smtClean="0">
                <a:solidFill>
                  <a:schemeClr val="accent6">
                    <a:lumMod val="75000"/>
                  </a:schemeClr>
                </a:solidFill>
                <a:latin typeface="Bookman Old Style" pitchFamily="18" charset="0"/>
              </a:rPr>
            </a:br>
            <a:r>
              <a:rPr lang="en-GB" sz="2700" b="1" dirty="0" smtClean="0">
                <a:solidFill>
                  <a:schemeClr val="accent6"/>
                </a:solidFill>
                <a:effectLst>
                  <a:outerShdw blurRad="38100" dist="38100" dir="2700000" algn="tl">
                    <a:srgbClr val="000000">
                      <a:alpha val="43137"/>
                    </a:srgbClr>
                  </a:outerShdw>
                </a:effectLst>
                <a:latin typeface="Bookman Old Style" pitchFamily="18" charset="0"/>
              </a:rPr>
              <a:t>Support in </a:t>
            </a:r>
            <a:r>
              <a:rPr lang="en-GB" sz="2700" b="1" dirty="0">
                <a:solidFill>
                  <a:schemeClr val="accent6"/>
                </a:solidFill>
                <a:effectLst>
                  <a:outerShdw blurRad="38100" dist="38100" dir="2700000" algn="tl">
                    <a:srgbClr val="000000">
                      <a:alpha val="43137"/>
                    </a:srgbClr>
                  </a:outerShdw>
                </a:effectLst>
                <a:latin typeface="Bookman Old Style" pitchFamily="18" charset="0"/>
              </a:rPr>
              <a:t>the organization of training classes </a:t>
            </a:r>
            <a:r>
              <a:rPr lang="en-GB" sz="2700" b="1" dirty="0" smtClean="0">
                <a:solidFill>
                  <a:schemeClr val="accent6"/>
                </a:solidFill>
                <a:effectLst>
                  <a:outerShdw blurRad="38100" dist="38100" dir="2700000" algn="tl">
                    <a:srgbClr val="000000">
                      <a:alpha val="43137"/>
                    </a:srgbClr>
                  </a:outerShdw>
                </a:effectLst>
                <a:latin typeface="Bookman Old Style" pitchFamily="18" charset="0"/>
              </a:rPr>
              <a:t>for educators of </a:t>
            </a:r>
            <a:r>
              <a:rPr lang="en-GB" sz="2700" b="1" dirty="0">
                <a:solidFill>
                  <a:schemeClr val="accent6"/>
                </a:solidFill>
                <a:effectLst>
                  <a:outerShdw blurRad="38100" dist="38100" dir="2700000" algn="tl">
                    <a:srgbClr val="000000">
                      <a:alpha val="43137"/>
                    </a:srgbClr>
                  </a:outerShdw>
                </a:effectLst>
                <a:latin typeface="Bookman Old Style" pitchFamily="18" charset="0"/>
              </a:rPr>
              <a:t>public and private preschool institutions in Kosovo.</a:t>
            </a:r>
            <a:endParaRPr lang="it-IT" sz="2700" b="1" dirty="0">
              <a:solidFill>
                <a:schemeClr val="accent6"/>
              </a:solidFill>
              <a:effectLst>
                <a:outerShdw blurRad="38100" dist="38100" dir="2700000" algn="tl">
                  <a:srgbClr val="000000">
                    <a:alpha val="43137"/>
                  </a:srgbClr>
                </a:outerShdw>
              </a:effectLst>
              <a:latin typeface="Bookman Old Style"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3810000" cy="254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00200"/>
            <a:ext cx="3810000" cy="2540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191000"/>
            <a:ext cx="3810000" cy="254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191000"/>
            <a:ext cx="3810000" cy="2540000"/>
          </a:xfrm>
          <a:prstGeom prst="rect">
            <a:avLst/>
          </a:prstGeom>
        </p:spPr>
      </p:pic>
    </p:spTree>
    <p:extLst>
      <p:ext uri="{BB962C8B-B14F-4D97-AF65-F5344CB8AC3E}">
        <p14:creationId xmlns:p14="http://schemas.microsoft.com/office/powerpoint/2010/main" val="2859819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266" y="152400"/>
            <a:ext cx="6420134" cy="733924"/>
          </a:xfrm>
        </p:spPr>
        <p:txBody>
          <a:bodyPr>
            <a:normAutofit fontScale="90000"/>
          </a:bodyPr>
          <a:lstStyle/>
          <a:p>
            <a:r>
              <a:rPr lang="en-US"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Staff</a:t>
            </a:r>
            <a:endParaRPr lang="it-IT" sz="5400" b="1" dirty="0">
              <a:solidFill>
                <a:schemeClr val="accent6">
                  <a:lumMod val="75000"/>
                </a:schemeClr>
              </a:solidFill>
              <a:effectLst>
                <a:outerShdw blurRad="38100" dist="38100" dir="2700000" algn="tl">
                  <a:srgbClr val="000000">
                    <a:alpha val="43137"/>
                  </a:srgbClr>
                </a:outerShdw>
              </a:effectLst>
              <a:latin typeface="Bookman Old Style" pitchFamily="18" charset="0"/>
            </a:endParaRPr>
          </a:p>
        </p:txBody>
      </p:sp>
      <p:sp>
        <p:nvSpPr>
          <p:cNvPr id="8" name="TextBox 7"/>
          <p:cNvSpPr txBox="1"/>
          <p:nvPr/>
        </p:nvSpPr>
        <p:spPr>
          <a:xfrm>
            <a:off x="381000" y="1143000"/>
            <a:ext cx="5840060" cy="4893647"/>
          </a:xfrm>
          <a:prstGeom prst="rect">
            <a:avLst/>
          </a:prstGeom>
          <a:noFill/>
        </p:spPr>
        <p:txBody>
          <a:bodyPr wrap="none" rtlCol="0">
            <a:spAutoFit/>
          </a:bodyPr>
          <a:lstStyle/>
          <a:p>
            <a:pPr marL="285750" indent="-285750">
              <a:buFont typeface="Arial" pitchFamily="34" charset="0"/>
              <a:buChar char="•"/>
            </a:pPr>
            <a:r>
              <a:rPr lang="en-US" sz="2400" b="1" dirty="0" err="1" smtClean="0">
                <a:latin typeface="Bookman Old Style" pitchFamily="18" charset="0"/>
              </a:rPr>
              <a:t>Mevlude</a:t>
            </a:r>
            <a:r>
              <a:rPr lang="en-US" sz="2400" b="1" dirty="0" smtClean="0">
                <a:latin typeface="Bookman Old Style" pitchFamily="18" charset="0"/>
              </a:rPr>
              <a:t>: Director and Supervisor</a:t>
            </a:r>
          </a:p>
          <a:p>
            <a:pPr marL="285750" indent="-285750">
              <a:buFont typeface="Arial" pitchFamily="34" charset="0"/>
              <a:buChar char="•"/>
            </a:pPr>
            <a:endParaRPr lang="en-US" sz="2400" b="1" dirty="0" smtClean="0">
              <a:latin typeface="Bookman Old Style" pitchFamily="18" charset="0"/>
            </a:endParaRPr>
          </a:p>
          <a:p>
            <a:pPr marL="285750" indent="-285750">
              <a:buFont typeface="Arial" pitchFamily="34" charset="0"/>
              <a:buChar char="•"/>
            </a:pPr>
            <a:endParaRPr lang="en-US" sz="2400" b="1" dirty="0" smtClean="0">
              <a:latin typeface="Bookman Old Style" pitchFamily="18" charset="0"/>
            </a:endParaRPr>
          </a:p>
          <a:p>
            <a:pPr marL="285750" indent="-285750">
              <a:buFont typeface="Arial" pitchFamily="34" charset="0"/>
              <a:buChar char="•"/>
            </a:pPr>
            <a:r>
              <a:rPr lang="en-US" sz="2400" b="1" dirty="0" err="1" smtClean="0">
                <a:latin typeface="Bookman Old Style" pitchFamily="18" charset="0"/>
              </a:rPr>
              <a:t>Merita</a:t>
            </a:r>
            <a:r>
              <a:rPr lang="en-US" sz="2400" b="1" dirty="0" smtClean="0">
                <a:latin typeface="Bookman Old Style" pitchFamily="18" charset="0"/>
              </a:rPr>
              <a:t>: educator</a:t>
            </a:r>
          </a:p>
          <a:p>
            <a:pPr marL="285750" indent="-285750">
              <a:buFont typeface="Arial" pitchFamily="34" charset="0"/>
              <a:buChar char="•"/>
            </a:pPr>
            <a:endParaRPr lang="en-US" sz="2400" b="1" dirty="0" smtClean="0">
              <a:latin typeface="Bookman Old Style" pitchFamily="18" charset="0"/>
            </a:endParaRPr>
          </a:p>
          <a:p>
            <a:pPr marL="285750" indent="-285750">
              <a:buFont typeface="Arial" pitchFamily="34" charset="0"/>
              <a:buChar char="•"/>
            </a:pPr>
            <a:endParaRPr lang="en-US" sz="2400" b="1" dirty="0" smtClean="0">
              <a:latin typeface="Bookman Old Style" pitchFamily="18" charset="0"/>
            </a:endParaRPr>
          </a:p>
          <a:p>
            <a:pPr marL="285750" indent="-285750">
              <a:buFont typeface="Arial" pitchFamily="34" charset="0"/>
              <a:buChar char="•"/>
            </a:pPr>
            <a:r>
              <a:rPr lang="en-US" sz="2400" b="1" dirty="0" err="1" smtClean="0">
                <a:latin typeface="Bookman Old Style" pitchFamily="18" charset="0"/>
              </a:rPr>
              <a:t>Rema</a:t>
            </a:r>
            <a:r>
              <a:rPr lang="en-US" sz="2400" b="1" dirty="0" smtClean="0">
                <a:latin typeface="Bookman Old Style" pitchFamily="18" charset="0"/>
              </a:rPr>
              <a:t>: educator</a:t>
            </a:r>
          </a:p>
          <a:p>
            <a:pPr marL="285750" indent="-285750">
              <a:buFont typeface="Arial" pitchFamily="34" charset="0"/>
              <a:buChar char="•"/>
            </a:pPr>
            <a:endParaRPr lang="en-US" sz="2400" b="1" dirty="0">
              <a:latin typeface="Bookman Old Style" pitchFamily="18" charset="0"/>
            </a:endParaRPr>
          </a:p>
          <a:p>
            <a:pPr marL="285750" indent="-285750">
              <a:buFont typeface="Arial" pitchFamily="34" charset="0"/>
              <a:buChar char="•"/>
            </a:pPr>
            <a:endParaRPr lang="en-US" sz="2400" b="1" dirty="0" smtClean="0">
              <a:latin typeface="Bookman Old Style" pitchFamily="18" charset="0"/>
            </a:endParaRPr>
          </a:p>
          <a:p>
            <a:pPr marL="285750" indent="-285750">
              <a:buFont typeface="Arial" pitchFamily="34" charset="0"/>
              <a:buChar char="•"/>
            </a:pPr>
            <a:r>
              <a:rPr lang="en-US" sz="2400" b="1" dirty="0" err="1" smtClean="0">
                <a:latin typeface="Bookman Old Style" pitchFamily="18" charset="0"/>
              </a:rPr>
              <a:t>Vlora</a:t>
            </a:r>
            <a:r>
              <a:rPr lang="en-US" sz="2400" b="1" dirty="0" smtClean="0">
                <a:latin typeface="Bookman Old Style" pitchFamily="18" charset="0"/>
              </a:rPr>
              <a:t>: support teacher</a:t>
            </a:r>
          </a:p>
          <a:p>
            <a:pPr marL="285750" indent="-285750">
              <a:buFont typeface="Arial" pitchFamily="34" charset="0"/>
              <a:buChar char="•"/>
            </a:pPr>
            <a:endParaRPr lang="en-US" sz="2400" b="1" dirty="0">
              <a:latin typeface="Bookman Old Style" pitchFamily="18" charset="0"/>
            </a:endParaRPr>
          </a:p>
          <a:p>
            <a:pPr marL="285750" indent="-285750">
              <a:buFont typeface="Arial" pitchFamily="34" charset="0"/>
              <a:buChar char="•"/>
            </a:pPr>
            <a:endParaRPr lang="en-US" sz="2400" b="1" dirty="0" smtClean="0">
              <a:latin typeface="Bookman Old Style" pitchFamily="18" charset="0"/>
            </a:endParaRPr>
          </a:p>
          <a:p>
            <a:pPr marL="285750" indent="-285750">
              <a:buFont typeface="Arial" pitchFamily="34" charset="0"/>
              <a:buChar char="•"/>
            </a:pPr>
            <a:r>
              <a:rPr lang="en-US" sz="2400" b="1" dirty="0" err="1" smtClean="0">
                <a:latin typeface="Bookman Old Style" pitchFamily="18" charset="0"/>
              </a:rPr>
              <a:t>Kimete</a:t>
            </a:r>
            <a:r>
              <a:rPr lang="en-US" sz="2400" b="1" dirty="0" smtClean="0">
                <a:latin typeface="Bookman Old Style" pitchFamily="18" charset="0"/>
              </a:rPr>
              <a:t>: cook</a:t>
            </a:r>
            <a:endParaRPr lang="it-IT" sz="2400" b="1" dirty="0">
              <a:latin typeface="Bookman Old Style"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0627" y="5032218"/>
            <a:ext cx="2319573" cy="154638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8891" y="1651000"/>
            <a:ext cx="2209800" cy="1473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022600"/>
            <a:ext cx="2209800" cy="14732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4038600"/>
            <a:ext cx="2133600" cy="14224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685800"/>
            <a:ext cx="2362200" cy="1574800"/>
          </a:xfrm>
          <a:prstGeom prst="rect">
            <a:avLst/>
          </a:prstGeom>
        </p:spPr>
      </p:pic>
    </p:spTree>
    <p:extLst>
      <p:ext uri="{BB962C8B-B14F-4D97-AF65-F5344CB8AC3E}">
        <p14:creationId xmlns:p14="http://schemas.microsoft.com/office/powerpoint/2010/main" val="834143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96962"/>
          </a:xfrm>
        </p:spPr>
        <p:txBody>
          <a:bodyPr/>
          <a:lstStyle/>
          <a:p>
            <a:r>
              <a:rPr lang="en-US"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Life in Kosovo</a:t>
            </a:r>
            <a:endParaRPr lang="it-IT" b="1" dirty="0">
              <a:solidFill>
                <a:schemeClr val="accent6">
                  <a:lumMod val="75000"/>
                </a:schemeClr>
              </a:solidFill>
              <a:effectLst>
                <a:outerShdw blurRad="38100" dist="38100" dir="2700000" algn="tl">
                  <a:srgbClr val="000000">
                    <a:alpha val="43137"/>
                  </a:srgbClr>
                </a:outerShdw>
              </a:effectLst>
              <a:latin typeface="Bookman Old Style"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893" y="1042537"/>
            <a:ext cx="3465394" cy="23102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512" y="4343400"/>
            <a:ext cx="3543299" cy="2362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3124201" y="5334001"/>
            <a:ext cx="2198112" cy="13715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1042537"/>
            <a:ext cx="2788945" cy="231026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89" y="1042536"/>
            <a:ext cx="2275511" cy="314846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893" y="3454778"/>
            <a:ext cx="2875982" cy="191732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892" y="5455672"/>
            <a:ext cx="2875983" cy="1249928"/>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3535" y="3429000"/>
            <a:ext cx="2495266" cy="1871450"/>
          </a:xfrm>
          <a:prstGeom prst="rect">
            <a:avLst/>
          </a:prstGeom>
        </p:spPr>
      </p:pic>
    </p:spTree>
    <p:extLst>
      <p:ext uri="{BB962C8B-B14F-4D97-AF65-F5344CB8AC3E}">
        <p14:creationId xmlns:p14="http://schemas.microsoft.com/office/powerpoint/2010/main" val="2242708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06055" y="971548"/>
            <a:ext cx="4000498" cy="26669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304800"/>
            <a:ext cx="3429000" cy="2286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2585" y="4191000"/>
            <a:ext cx="3733800" cy="2489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304800"/>
            <a:ext cx="2529385" cy="379407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5123597"/>
            <a:ext cx="2057400" cy="1371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2667000"/>
            <a:ext cx="3429000" cy="22860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694" y="4419600"/>
            <a:ext cx="3429000" cy="2286000"/>
          </a:xfrm>
          <a:prstGeom prst="rect">
            <a:avLst/>
          </a:prstGeom>
        </p:spPr>
      </p:pic>
    </p:spTree>
    <p:extLst>
      <p:ext uri="{BB962C8B-B14F-4D97-AF65-F5344CB8AC3E}">
        <p14:creationId xmlns:p14="http://schemas.microsoft.com/office/powerpoint/2010/main" val="286040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23802"/>
            <a:ext cx="6274558" cy="707886"/>
          </a:xfrm>
          <a:prstGeom prst="rect">
            <a:avLst/>
          </a:prstGeom>
          <a:noFill/>
        </p:spPr>
        <p:txBody>
          <a:bodyPr wrap="square" rtlCol="0">
            <a:spAutoFit/>
          </a:bodyPr>
          <a:lstStyle/>
          <a:p>
            <a:pPr algn="ctr"/>
            <a:r>
              <a:rPr lang="en-US" sz="4000" b="1" dirty="0" err="1" smtClean="0">
                <a:solidFill>
                  <a:schemeClr val="accent6">
                    <a:lumMod val="75000"/>
                  </a:schemeClr>
                </a:solidFill>
                <a:effectLst>
                  <a:outerShdw blurRad="38100" dist="38100" dir="2700000" algn="tl">
                    <a:srgbClr val="000000">
                      <a:alpha val="43137"/>
                    </a:srgbClr>
                  </a:outerShdw>
                </a:effectLst>
                <a:latin typeface="Bookman Old Style" pitchFamily="18" charset="0"/>
              </a:rPr>
              <a:t>Ditën</a:t>
            </a:r>
            <a:r>
              <a:rPr lang="en-US" sz="40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 e </a:t>
            </a:r>
            <a:r>
              <a:rPr lang="en-US" sz="4000" b="1" dirty="0" err="1" smtClean="0">
                <a:solidFill>
                  <a:schemeClr val="accent6">
                    <a:lumMod val="75000"/>
                  </a:schemeClr>
                </a:solidFill>
                <a:effectLst>
                  <a:outerShdw blurRad="38100" dist="38100" dir="2700000" algn="tl">
                    <a:srgbClr val="000000">
                      <a:alpha val="43137"/>
                    </a:srgbClr>
                  </a:outerShdw>
                </a:effectLst>
                <a:latin typeface="Bookman Old Style" pitchFamily="18" charset="0"/>
              </a:rPr>
              <a:t>Mirë</a:t>
            </a:r>
            <a:r>
              <a:rPr lang="en-US" sz="40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a:t>
            </a:r>
            <a:endParaRPr lang="it-IT" sz="4000" b="1" dirty="0">
              <a:solidFill>
                <a:schemeClr val="accent6">
                  <a:lumMod val="75000"/>
                </a:schemeClr>
              </a:solidFill>
              <a:effectLst>
                <a:outerShdw blurRad="38100" dist="38100" dir="2700000" algn="tl">
                  <a:srgbClr val="000000">
                    <a:alpha val="43137"/>
                  </a:srgbClr>
                </a:outerShdw>
              </a:effectLst>
              <a:latin typeface="Bookman Old Style"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62248">
            <a:off x="1600200" y="1623068"/>
            <a:ext cx="7018922" cy="3787132"/>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988111" flipV="1">
            <a:off x="6239413" y="4733704"/>
            <a:ext cx="2719685" cy="1813123"/>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24330">
            <a:off x="87103" y="4933022"/>
            <a:ext cx="3048000" cy="1764030"/>
          </a:xfrm>
          <a:prstGeom prst="rect">
            <a:avLst/>
          </a:prstGeom>
          <a:ln>
            <a:noFill/>
          </a:ln>
          <a:effectLst>
            <a:softEdge rad="112500"/>
          </a:effectLst>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artisticGlowDiffused trans="72000"/>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185701">
            <a:off x="152400" y="1165086"/>
            <a:ext cx="2667000" cy="1778000"/>
          </a:xfrm>
          <a:prstGeom prst="rect">
            <a:avLst/>
          </a:prstGeom>
          <a:ln>
            <a:noFill/>
          </a:ln>
          <a:effectLst>
            <a:softEdge rad="112500"/>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987" y="1288814"/>
            <a:ext cx="2450342" cy="1633561"/>
          </a:xfrm>
          <a:prstGeom prst="rect">
            <a:avLst/>
          </a:prstGeom>
          <a:ln>
            <a:noFill/>
          </a:ln>
          <a:effectLst>
            <a:softEdge rad="112500"/>
          </a:effectLst>
        </p:spPr>
      </p:pic>
    </p:spTree>
    <p:extLst>
      <p:ext uri="{BB962C8B-B14F-4D97-AF65-F5344CB8AC3E}">
        <p14:creationId xmlns:p14="http://schemas.microsoft.com/office/powerpoint/2010/main" val="1714633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5400" b="1" dirty="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t>KOSOVO</a:t>
            </a:r>
            <a:endParaRPr lang="it-IT" sz="5400" b="1" dirty="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endParaRPr>
          </a:p>
        </p:txBody>
      </p:sp>
      <p:sp>
        <p:nvSpPr>
          <p:cNvPr id="3" name="Content Placeholder 2"/>
          <p:cNvSpPr>
            <a:spLocks noGrp="1"/>
          </p:cNvSpPr>
          <p:nvPr>
            <p:ph idx="1"/>
          </p:nvPr>
        </p:nvSpPr>
        <p:spPr>
          <a:xfrm>
            <a:off x="457200" y="1447800"/>
            <a:ext cx="8229600" cy="5334000"/>
          </a:xfrm>
        </p:spPr>
        <p:txBody>
          <a:bodyPr>
            <a:normAutofit lnSpcReduction="10000"/>
          </a:bodyPr>
          <a:lstStyle/>
          <a:p>
            <a:r>
              <a:rPr lang="en-US" b="1" dirty="0" smtClean="0">
                <a:latin typeface="Bookman Old Style" pitchFamily="18" charset="0"/>
              </a:rPr>
              <a:t>General Information</a:t>
            </a:r>
            <a:endParaRPr lang="it-IT" b="1" dirty="0">
              <a:latin typeface="Bookman Old Style" pitchFamily="18" charset="0"/>
            </a:endParaRPr>
          </a:p>
          <a:p>
            <a:pPr marL="400050" lvl="1" indent="0">
              <a:buNone/>
            </a:pPr>
            <a:r>
              <a:rPr lang="en-US" sz="2700" b="1" dirty="0" smtClean="0">
                <a:latin typeface="Bookman Old Style" pitchFamily="18" charset="0"/>
              </a:rPr>
              <a:t>Area:</a:t>
            </a:r>
            <a:r>
              <a:rPr lang="en-US" sz="2700" dirty="0" smtClean="0">
                <a:latin typeface="Bookman Old Style" pitchFamily="18" charset="0"/>
              </a:rPr>
              <a:t> 10.887 </a:t>
            </a:r>
            <a:r>
              <a:rPr lang="en-US" sz="2700" dirty="0" err="1" smtClean="0">
                <a:latin typeface="Bookman Old Style" pitchFamily="18" charset="0"/>
              </a:rPr>
              <a:t>kmq</a:t>
            </a:r>
            <a:endParaRPr lang="en-US" sz="2700" dirty="0" smtClean="0">
              <a:latin typeface="Bookman Old Style" pitchFamily="18" charset="0"/>
            </a:endParaRPr>
          </a:p>
          <a:p>
            <a:pPr marL="400050" lvl="1" indent="0">
              <a:buNone/>
            </a:pPr>
            <a:r>
              <a:rPr lang="en-US" sz="2700" b="1" dirty="0" smtClean="0">
                <a:latin typeface="Bookman Old Style" pitchFamily="18" charset="0"/>
              </a:rPr>
              <a:t>Population:</a:t>
            </a:r>
            <a:r>
              <a:rPr lang="en-US" sz="2700" dirty="0" smtClean="0">
                <a:latin typeface="Bookman Old Style" pitchFamily="18" charset="0"/>
              </a:rPr>
              <a:t> 1.733.872</a:t>
            </a:r>
          </a:p>
          <a:p>
            <a:pPr marL="400050" lvl="1" indent="0">
              <a:buNone/>
            </a:pPr>
            <a:r>
              <a:rPr lang="en-US" sz="2700" b="1" dirty="0">
                <a:latin typeface="Bookman Old Style" pitchFamily="18" charset="0"/>
              </a:rPr>
              <a:t>Capital:</a:t>
            </a:r>
            <a:r>
              <a:rPr lang="en-US" sz="2700" dirty="0" smtClean="0">
                <a:latin typeface="Bookman Old Style" pitchFamily="18" charset="0"/>
              </a:rPr>
              <a:t> </a:t>
            </a:r>
            <a:r>
              <a:rPr lang="en-US" sz="2700" dirty="0" err="1" smtClean="0">
                <a:latin typeface="Bookman Old Style" pitchFamily="18" charset="0"/>
              </a:rPr>
              <a:t>Pristhina</a:t>
            </a:r>
            <a:endParaRPr lang="en-US" sz="2700" dirty="0" smtClean="0">
              <a:latin typeface="Bookman Old Style" pitchFamily="18" charset="0"/>
            </a:endParaRPr>
          </a:p>
          <a:p>
            <a:pPr marL="400050" lvl="1" indent="0">
              <a:buNone/>
            </a:pPr>
            <a:r>
              <a:rPr lang="en-US" sz="2700" b="1" dirty="0">
                <a:latin typeface="Bookman Old Style" pitchFamily="18" charset="0"/>
              </a:rPr>
              <a:t>Official languages:</a:t>
            </a:r>
            <a:r>
              <a:rPr lang="en-US" sz="2700" dirty="0" smtClean="0">
                <a:latin typeface="Bookman Old Style" pitchFamily="18" charset="0"/>
              </a:rPr>
              <a:t> Albanian, Serbian</a:t>
            </a:r>
          </a:p>
          <a:p>
            <a:pPr marL="400050" lvl="1" indent="0">
              <a:buNone/>
            </a:pPr>
            <a:r>
              <a:rPr lang="en-US" sz="2700" dirty="0" smtClean="0">
                <a:latin typeface="Bookman Old Style" pitchFamily="18" charset="0"/>
              </a:rPr>
              <a:t>Ethnic Groups: Albanians (92%), Serbs (8%), </a:t>
            </a:r>
            <a:r>
              <a:rPr lang="en-US" sz="2700" dirty="0" err="1" smtClean="0">
                <a:latin typeface="Bookman Old Style" pitchFamily="18" charset="0"/>
              </a:rPr>
              <a:t>Bosniaks</a:t>
            </a:r>
            <a:r>
              <a:rPr lang="en-US" sz="2700" dirty="0" smtClean="0">
                <a:latin typeface="Bookman Old Style" pitchFamily="18" charset="0"/>
              </a:rPr>
              <a:t>, </a:t>
            </a:r>
            <a:r>
              <a:rPr lang="en-US" sz="2700" dirty="0" err="1" smtClean="0">
                <a:latin typeface="Bookman Old Style" pitchFamily="18" charset="0"/>
              </a:rPr>
              <a:t>Gorani</a:t>
            </a:r>
            <a:r>
              <a:rPr lang="en-US" sz="2700" dirty="0" smtClean="0">
                <a:latin typeface="Bookman Old Style" pitchFamily="18" charset="0"/>
              </a:rPr>
              <a:t>, Roma, Turks, </a:t>
            </a:r>
            <a:r>
              <a:rPr lang="en-US" sz="2700" dirty="0" err="1" smtClean="0">
                <a:latin typeface="Bookman Old Style" pitchFamily="18" charset="0"/>
              </a:rPr>
              <a:t>Ashkali</a:t>
            </a:r>
            <a:r>
              <a:rPr lang="en-US" sz="2700" dirty="0" smtClean="0">
                <a:latin typeface="Bookman Old Style" pitchFamily="18" charset="0"/>
              </a:rPr>
              <a:t> and Balkan Egyptians</a:t>
            </a:r>
          </a:p>
          <a:p>
            <a:pPr marL="400050" lvl="1" indent="0">
              <a:buNone/>
            </a:pPr>
            <a:r>
              <a:rPr lang="en-US" sz="2700" b="1" dirty="0">
                <a:latin typeface="Bookman Old Style" pitchFamily="18" charset="0"/>
              </a:rPr>
              <a:t>Main Religions: </a:t>
            </a:r>
            <a:r>
              <a:rPr lang="en-US" sz="2700" dirty="0" smtClean="0">
                <a:latin typeface="Bookman Old Style" pitchFamily="18" charset="0"/>
              </a:rPr>
              <a:t>Islam, Christianity</a:t>
            </a:r>
          </a:p>
          <a:p>
            <a:pPr marL="400050" lvl="1" indent="0">
              <a:buNone/>
            </a:pPr>
            <a:endParaRPr lang="en-US" sz="2700" dirty="0" smtClean="0">
              <a:latin typeface="Bookman Old Style" pitchFamily="18" charset="0"/>
            </a:endParaRPr>
          </a:p>
          <a:p>
            <a:pPr marL="400050" lvl="1" indent="0">
              <a:buNone/>
            </a:pPr>
            <a:r>
              <a:rPr lang="en-US" sz="2700" dirty="0" smtClean="0">
                <a:latin typeface="Bookman Old Style" pitchFamily="18" charset="0"/>
              </a:rPr>
              <a:t>Kosovo is the youngest Country in Europe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1371600"/>
            <a:ext cx="1905000" cy="2036681"/>
          </a:xfrm>
          <a:prstGeom prst="rect">
            <a:avLst/>
          </a:prstGeom>
        </p:spPr>
      </p:pic>
    </p:spTree>
    <p:extLst>
      <p:ext uri="{BB962C8B-B14F-4D97-AF65-F5344CB8AC3E}">
        <p14:creationId xmlns:p14="http://schemas.microsoft.com/office/powerpoint/2010/main" val="369041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b="1" dirty="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t>Background</a:t>
            </a:r>
            <a:endParaRPr lang="it-IT" sz="5400" b="1" dirty="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endParaRPr>
          </a:p>
        </p:txBody>
      </p:sp>
      <p:sp>
        <p:nvSpPr>
          <p:cNvPr id="3" name="Content Placeholder 2"/>
          <p:cNvSpPr>
            <a:spLocks noGrp="1"/>
          </p:cNvSpPr>
          <p:nvPr>
            <p:ph idx="1"/>
          </p:nvPr>
        </p:nvSpPr>
        <p:spPr>
          <a:xfrm>
            <a:off x="457200" y="1219200"/>
            <a:ext cx="8229600" cy="4343400"/>
          </a:xfrm>
        </p:spPr>
        <p:txBody>
          <a:bodyPr>
            <a:normAutofit fontScale="92500" lnSpcReduction="20000"/>
          </a:bodyPr>
          <a:lstStyle/>
          <a:p>
            <a:r>
              <a:rPr lang="en-US" dirty="0"/>
              <a:t>Kosovo is a self-proclaimed independent </a:t>
            </a:r>
            <a:r>
              <a:rPr lang="en-US" dirty="0" smtClean="0"/>
              <a:t>Republic </a:t>
            </a:r>
            <a:r>
              <a:rPr lang="en-US" dirty="0"/>
              <a:t>from 17 February </a:t>
            </a:r>
            <a:r>
              <a:rPr lang="en-US" dirty="0" smtClean="0"/>
              <a:t>2008</a:t>
            </a:r>
          </a:p>
          <a:p>
            <a:pPr marL="400050" lvl="1" indent="0">
              <a:buNone/>
            </a:pPr>
            <a:r>
              <a:rPr lang="en-US" sz="2000" dirty="0"/>
              <a:t>R</a:t>
            </a:r>
            <a:r>
              <a:rPr lang="en-US" sz="2000" dirty="0" smtClean="0"/>
              <a:t>ecognized </a:t>
            </a:r>
            <a:r>
              <a:rPr lang="en-US" sz="2000" dirty="0"/>
              <a:t>by some states, but not by the UN or by Serbia, which considers </a:t>
            </a:r>
            <a:r>
              <a:rPr lang="en-US" sz="2000" dirty="0" smtClean="0"/>
              <a:t>it as is own province.</a:t>
            </a:r>
            <a:endParaRPr lang="en-US" dirty="0"/>
          </a:p>
          <a:p>
            <a:r>
              <a:rPr lang="en-US" dirty="0" smtClean="0"/>
              <a:t>Since </a:t>
            </a:r>
            <a:r>
              <a:rPr lang="en-US" dirty="0"/>
              <a:t>the end of the </a:t>
            </a:r>
            <a:r>
              <a:rPr lang="en-US" dirty="0" smtClean="0"/>
              <a:t>conflict in 1999, Kosovo </a:t>
            </a:r>
            <a:r>
              <a:rPr lang="en-US" dirty="0"/>
              <a:t>has been administered by the UN, through the </a:t>
            </a:r>
            <a:r>
              <a:rPr lang="en-US" dirty="0" smtClean="0"/>
              <a:t>UNMIK based </a:t>
            </a:r>
            <a:r>
              <a:rPr lang="en-US" dirty="0"/>
              <a:t>on resolution </a:t>
            </a:r>
            <a:r>
              <a:rPr lang="en-US" dirty="0" smtClean="0"/>
              <a:t>1244.</a:t>
            </a:r>
          </a:p>
          <a:p>
            <a:r>
              <a:rPr lang="en-US" dirty="0" smtClean="0"/>
              <a:t>The </a:t>
            </a:r>
            <a:r>
              <a:rPr lang="en-US" dirty="0"/>
              <a:t>day before the declaration of independence, the European Union approved the </a:t>
            </a:r>
            <a:r>
              <a:rPr lang="en-US" dirty="0" smtClean="0"/>
              <a:t>EULEX’s mission which has </a:t>
            </a:r>
            <a:r>
              <a:rPr lang="en-US" dirty="0"/>
              <a:t>replaced UNMIK </a:t>
            </a:r>
            <a:r>
              <a:rPr lang="en-US" dirty="0" smtClean="0"/>
              <a:t>after </a:t>
            </a:r>
            <a:r>
              <a:rPr lang="en-US" dirty="0"/>
              <a:t>the transition period</a:t>
            </a:r>
            <a:r>
              <a:rPr lang="en-US" dirty="0" smtClean="0"/>
              <a:t>.</a:t>
            </a:r>
            <a:endParaRPr lang="en-US" dirty="0"/>
          </a:p>
          <a:p>
            <a:pPr marL="0" indent="0">
              <a:buNone/>
            </a:pPr>
            <a:endParaRPr lang="it-IT"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4953000"/>
            <a:ext cx="2530133" cy="1695450"/>
          </a:xfrm>
          <a:prstGeom prst="rect">
            <a:avLst/>
          </a:prstGeom>
        </p:spPr>
      </p:pic>
    </p:spTree>
    <p:extLst>
      <p:ext uri="{BB962C8B-B14F-4D97-AF65-F5344CB8AC3E}">
        <p14:creationId xmlns:p14="http://schemas.microsoft.com/office/powerpoint/2010/main" val="2231702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937000"/>
            <a:ext cx="4267200" cy="2844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304800"/>
            <a:ext cx="2362200" cy="35433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193800"/>
            <a:ext cx="4495800" cy="2997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495800"/>
            <a:ext cx="4038600" cy="1954161"/>
          </a:xfrm>
          <a:prstGeom prst="rect">
            <a:avLst/>
          </a:prstGeom>
        </p:spPr>
      </p:pic>
      <p:sp>
        <p:nvSpPr>
          <p:cNvPr id="8" name="TextBox 7"/>
          <p:cNvSpPr txBox="1"/>
          <p:nvPr/>
        </p:nvSpPr>
        <p:spPr>
          <a:xfrm>
            <a:off x="228600" y="304800"/>
            <a:ext cx="6248400" cy="584775"/>
          </a:xfrm>
          <a:prstGeom prst="rect">
            <a:avLst/>
          </a:prstGeom>
          <a:noFill/>
        </p:spPr>
        <p:txBody>
          <a:bodyPr wrap="square" rtlCol="0">
            <a:spAutoFit/>
          </a:bodyPr>
          <a:lstStyle/>
          <a:p>
            <a:r>
              <a:rPr lang="en-US" sz="3200" b="1" dirty="0" smtClean="0">
                <a:solidFill>
                  <a:schemeClr val="accent6"/>
                </a:solidFill>
                <a:effectLst>
                  <a:outerShdw blurRad="38100" dist="38100" dir="2700000" algn="tl">
                    <a:srgbClr val="000000">
                      <a:alpha val="43137"/>
                    </a:srgbClr>
                  </a:outerShdw>
                </a:effectLst>
                <a:latin typeface="Bookman Old Style" pitchFamily="18" charset="0"/>
              </a:rPr>
              <a:t>General overview of Kosovo</a:t>
            </a:r>
            <a:endParaRPr lang="it-IT" sz="3200" b="1" dirty="0">
              <a:solidFill>
                <a:schemeClr val="accent6"/>
              </a:solidFill>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p14="http://schemas.microsoft.com/office/powerpoint/2010/main" val="286653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it-IT"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Klinë/Klina</a:t>
            </a:r>
            <a:endParaRPr lang="it-IT" sz="5400" b="1" dirty="0">
              <a:solidFill>
                <a:schemeClr val="accent6">
                  <a:lumMod val="75000"/>
                </a:schemeClr>
              </a:solidFill>
              <a:effectLst>
                <a:outerShdw blurRad="38100" dist="38100" dir="2700000" algn="tl">
                  <a:srgbClr val="000000">
                    <a:alpha val="43137"/>
                  </a:srgbClr>
                </a:outerShdw>
              </a:effectLst>
              <a:latin typeface="Bookman Old Style"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572000"/>
            <a:ext cx="2971800" cy="2228850"/>
          </a:xfrm>
          <a:prstGeom prst="rect">
            <a:avLst/>
          </a:prstGeom>
          <a:ln>
            <a:noFill/>
          </a:ln>
          <a:effectLst>
            <a:softEdge rad="112500"/>
          </a:effectLst>
        </p:spPr>
      </p:pic>
      <p:sp>
        <p:nvSpPr>
          <p:cNvPr id="3" name="Content Placeholder 2"/>
          <p:cNvSpPr>
            <a:spLocks noGrp="1"/>
          </p:cNvSpPr>
          <p:nvPr>
            <p:ph idx="1"/>
          </p:nvPr>
        </p:nvSpPr>
        <p:spPr>
          <a:xfrm>
            <a:off x="457200" y="1143000"/>
            <a:ext cx="8229600" cy="3429000"/>
          </a:xfrm>
        </p:spPr>
        <p:txBody>
          <a:bodyPr>
            <a:normAutofit/>
          </a:bodyPr>
          <a:lstStyle/>
          <a:p>
            <a:pPr>
              <a:spcAft>
                <a:spcPts val="600"/>
              </a:spcAft>
            </a:pPr>
            <a:r>
              <a:rPr lang="it-IT" dirty="0">
                <a:latin typeface="+mj-lt"/>
              </a:rPr>
              <a:t>54 </a:t>
            </a:r>
            <a:r>
              <a:rPr lang="it-IT" dirty="0" smtClean="0">
                <a:latin typeface="+mj-lt"/>
              </a:rPr>
              <a:t>villages for a total population of about 38.000</a:t>
            </a:r>
          </a:p>
          <a:p>
            <a:pPr>
              <a:spcAft>
                <a:spcPts val="600"/>
              </a:spcAft>
            </a:pPr>
            <a:r>
              <a:rPr lang="it-IT" dirty="0" smtClean="0">
                <a:latin typeface="+mj-lt"/>
              </a:rPr>
              <a:t>Children </a:t>
            </a:r>
            <a:r>
              <a:rPr lang="it-IT" dirty="0">
                <a:latin typeface="+mj-lt"/>
              </a:rPr>
              <a:t>aged between 3-5 years was approximately </a:t>
            </a:r>
            <a:r>
              <a:rPr lang="it-IT" dirty="0" smtClean="0">
                <a:latin typeface="+mj-lt"/>
              </a:rPr>
              <a:t>2.100</a:t>
            </a:r>
          </a:p>
          <a:p>
            <a:pPr>
              <a:spcAft>
                <a:spcPts val="600"/>
              </a:spcAft>
            </a:pPr>
            <a:r>
              <a:rPr lang="it-IT" dirty="0" smtClean="0">
                <a:latin typeface="+mj-lt"/>
              </a:rPr>
              <a:t>There </a:t>
            </a:r>
            <a:r>
              <a:rPr lang="it-IT" dirty="0">
                <a:latin typeface="+mj-lt"/>
              </a:rPr>
              <a:t>are 12 primary schools and </a:t>
            </a:r>
            <a:r>
              <a:rPr lang="it-IT" dirty="0" smtClean="0">
                <a:latin typeface="+mj-lt"/>
              </a:rPr>
              <a:t>two </a:t>
            </a:r>
            <a:r>
              <a:rPr lang="it-IT" dirty="0">
                <a:latin typeface="+mj-lt"/>
              </a:rPr>
              <a:t>kindergartens </a:t>
            </a:r>
            <a:r>
              <a:rPr lang="it-IT" dirty="0" smtClean="0">
                <a:latin typeface="+mj-lt"/>
              </a:rPr>
              <a:t>attended by </a:t>
            </a:r>
            <a:r>
              <a:rPr lang="it-IT" dirty="0">
                <a:latin typeface="+mj-lt"/>
              </a:rPr>
              <a:t>only 100 </a:t>
            </a:r>
            <a:r>
              <a:rPr lang="it-IT" dirty="0" smtClean="0">
                <a:latin typeface="+mj-lt"/>
              </a:rPr>
              <a:t>kids.</a:t>
            </a:r>
            <a:endParaRPr lang="it-IT" dirty="0">
              <a:latin typeface="+mj-l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561764"/>
            <a:ext cx="3048000" cy="2286000"/>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4610100"/>
            <a:ext cx="2895600" cy="2171700"/>
          </a:xfrm>
          <a:prstGeom prst="rect">
            <a:avLst/>
          </a:prstGeom>
          <a:ln>
            <a:noFill/>
          </a:ln>
          <a:effectLst>
            <a:softEdge rad="112500"/>
          </a:effectLst>
        </p:spPr>
      </p:pic>
    </p:spTree>
    <p:extLst>
      <p:ext uri="{BB962C8B-B14F-4D97-AF65-F5344CB8AC3E}">
        <p14:creationId xmlns:p14="http://schemas.microsoft.com/office/powerpoint/2010/main" val="504347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1143000"/>
          </a:xfrm>
        </p:spPr>
        <p:txBody>
          <a:bodyPr>
            <a:noAutofit/>
          </a:bodyPr>
          <a:lstStyle/>
          <a:p>
            <a:r>
              <a:rPr lang="en-US" sz="3800" b="1" dirty="0" smtClean="0">
                <a:solidFill>
                  <a:srgbClr val="FFC000"/>
                </a:solidFill>
                <a:effectLst>
                  <a:outerShdw blurRad="38100" dist="38100" dir="2700000" algn="tl">
                    <a:srgbClr val="000000">
                      <a:alpha val="43137"/>
                    </a:srgbClr>
                  </a:outerShdw>
                </a:effectLst>
                <a:latin typeface="Bookman Old Style" pitchFamily="18" charset="0"/>
              </a:rPr>
              <a:t>Main Reasons </a:t>
            </a:r>
            <a:r>
              <a:rPr lang="en-US" sz="3800" b="1" dirty="0" smtClean="0">
                <a:solidFill>
                  <a:srgbClr val="FFC000"/>
                </a:solidFill>
                <a:effectLst>
                  <a:outerShdw blurRad="38100" dist="38100" dir="2700000" algn="tl">
                    <a:srgbClr val="000000">
                      <a:alpha val="43137"/>
                    </a:srgbClr>
                  </a:outerShdw>
                </a:effectLst>
                <a:latin typeface="Bookman Old Style" pitchFamily="18" charset="0"/>
              </a:rPr>
              <a:t>of low attendance</a:t>
            </a:r>
            <a:endParaRPr lang="it-IT" sz="3800" b="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Content Placeholder 2"/>
          <p:cNvSpPr>
            <a:spLocks noGrp="1"/>
          </p:cNvSpPr>
          <p:nvPr>
            <p:ph idx="1"/>
          </p:nvPr>
        </p:nvSpPr>
        <p:spPr>
          <a:xfrm>
            <a:off x="457200" y="1295401"/>
            <a:ext cx="8229600" cy="3359624"/>
          </a:xfrm>
        </p:spPr>
        <p:txBody>
          <a:bodyPr>
            <a:normAutofit lnSpcReduction="10000"/>
          </a:bodyPr>
          <a:lstStyle/>
          <a:p>
            <a:r>
              <a:rPr lang="en-US" dirty="0" smtClean="0"/>
              <a:t>Rural culture</a:t>
            </a:r>
            <a:endParaRPr lang="it-IT" dirty="0" smtClean="0"/>
          </a:p>
          <a:p>
            <a:pPr marL="400050" lvl="1" indent="0">
              <a:spcAft>
                <a:spcPts val="1000"/>
              </a:spcAft>
              <a:buNone/>
            </a:pPr>
            <a:r>
              <a:rPr lang="en-US" dirty="0" smtClean="0"/>
              <a:t>Families prefer to educate their child at home, under the supervisor of the mother or the grandmother.</a:t>
            </a:r>
          </a:p>
          <a:p>
            <a:pPr marL="457200" indent="-457200">
              <a:spcAft>
                <a:spcPts val="1000"/>
              </a:spcAft>
            </a:pPr>
            <a:r>
              <a:rPr lang="en-US" dirty="0" smtClean="0"/>
              <a:t>Undervalue </a:t>
            </a:r>
            <a:r>
              <a:rPr lang="en-US" dirty="0" smtClean="0"/>
              <a:t>of the early childhood education</a:t>
            </a:r>
          </a:p>
          <a:p>
            <a:pPr marL="457200" indent="-457200">
              <a:spcAft>
                <a:spcPts val="600"/>
              </a:spcAft>
            </a:pPr>
            <a:r>
              <a:rPr lang="en-US" dirty="0" smtClean="0"/>
              <a:t>Difficult </a:t>
            </a:r>
            <a:r>
              <a:rPr lang="en-US" dirty="0" smtClean="0"/>
              <a:t>for families to afford the cost of the rent</a:t>
            </a:r>
            <a:endParaRPr lang="en-US" dirty="0"/>
          </a:p>
          <a:p>
            <a:pPr marL="457200" indent="-457200"/>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901" y="4545266"/>
            <a:ext cx="3200400" cy="21362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4545266"/>
            <a:ext cx="3124200" cy="2082800"/>
          </a:xfrm>
          <a:prstGeom prst="rect">
            <a:avLst/>
          </a:prstGeom>
        </p:spPr>
      </p:pic>
    </p:spTree>
    <p:extLst>
      <p:ext uri="{BB962C8B-B14F-4D97-AF65-F5344CB8AC3E}">
        <p14:creationId xmlns:p14="http://schemas.microsoft.com/office/powerpoint/2010/main" val="607321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200" y="4791773"/>
            <a:ext cx="3911600" cy="1990027"/>
          </a:xfrm>
          <a:prstGeom prst="rect">
            <a:avLst/>
          </a:prstGeom>
        </p:spPr>
      </p:pic>
      <p:sp>
        <p:nvSpPr>
          <p:cNvPr id="2" name="Title 1"/>
          <p:cNvSpPr>
            <a:spLocks noGrp="1"/>
          </p:cNvSpPr>
          <p:nvPr>
            <p:ph type="title"/>
          </p:nvPr>
        </p:nvSpPr>
        <p:spPr>
          <a:xfrm>
            <a:off x="457200" y="76200"/>
            <a:ext cx="8229600" cy="1143000"/>
          </a:xfrm>
        </p:spPr>
        <p:txBody>
          <a:bodyPr>
            <a:normAutofit fontScale="90000"/>
          </a:bodyPr>
          <a:lstStyle/>
          <a:p>
            <a:r>
              <a:rPr lang="en-US"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rPr>
              <a:t>Childproof – CIPOF NGO</a:t>
            </a:r>
            <a:endParaRPr lang="it-IT" sz="5400" b="1" dirty="0">
              <a:solidFill>
                <a:schemeClr val="accent6">
                  <a:lumMod val="75000"/>
                </a:schemeClr>
              </a:solidFill>
              <a:effectLst>
                <a:outerShdw blurRad="38100" dist="38100" dir="2700000" algn="tl">
                  <a:srgbClr val="000000">
                    <a:alpha val="43137"/>
                  </a:srgbClr>
                </a:outerShdw>
              </a:effectLst>
              <a:latin typeface="Bookman Old Style" pitchFamily="18" charset="0"/>
              <a:cs typeface="Aharoni" pitchFamily="2" charset="-79"/>
            </a:endParaRPr>
          </a:p>
        </p:txBody>
      </p:sp>
      <p:sp>
        <p:nvSpPr>
          <p:cNvPr id="3" name="Content Placeholder 2"/>
          <p:cNvSpPr>
            <a:spLocks noGrp="1"/>
          </p:cNvSpPr>
          <p:nvPr>
            <p:ph idx="1"/>
          </p:nvPr>
        </p:nvSpPr>
        <p:spPr>
          <a:xfrm>
            <a:off x="457200" y="1219200"/>
            <a:ext cx="8229600" cy="4525963"/>
          </a:xfrm>
        </p:spPr>
        <p:txBody>
          <a:bodyPr>
            <a:normAutofit fontScale="85000" lnSpcReduction="20000"/>
          </a:bodyPr>
          <a:lstStyle/>
          <a:p>
            <a:r>
              <a:rPr lang="en-US" dirty="0"/>
              <a:t>CIPOF is a NGO recognized by the Ministry of Public Services in Kosovo. </a:t>
            </a:r>
            <a:r>
              <a:rPr lang="it-IT" dirty="0"/>
              <a:t>Founded in 2008, it focuses on community development and has goals in education with particular attention to preschool. It is the only organization in Kosovo that own the Maieutica accredited program in preschool, by the Ministry of Education</a:t>
            </a:r>
            <a:r>
              <a:rPr lang="en-GB" dirty="0" smtClean="0"/>
              <a:t>.</a:t>
            </a:r>
          </a:p>
          <a:p>
            <a:pPr marL="0" indent="0">
              <a:buNone/>
            </a:pPr>
            <a:endParaRPr lang="en-GB" dirty="0" smtClean="0"/>
          </a:p>
          <a:p>
            <a:r>
              <a:rPr lang="en-US" dirty="0" smtClean="0"/>
              <a:t>The </a:t>
            </a:r>
            <a:r>
              <a:rPr lang="en-US" i="1" dirty="0"/>
              <a:t>mission</a:t>
            </a:r>
            <a:r>
              <a:rPr lang="en-US" dirty="0"/>
              <a:t> of CIPOF is to raise the awareness of the society about the importance of inclusiveness and quality of children education. The </a:t>
            </a:r>
            <a:r>
              <a:rPr lang="en-US" i="1" dirty="0"/>
              <a:t>Goal</a:t>
            </a:r>
            <a:r>
              <a:rPr lang="en-US" dirty="0"/>
              <a:t> is to provide qualitative services for child education.</a:t>
            </a:r>
            <a:endParaRPr lang="it-IT" dirty="0"/>
          </a:p>
          <a:p>
            <a:endParaRPr lang="en-US" dirty="0"/>
          </a:p>
        </p:txBody>
      </p:sp>
    </p:spTree>
    <p:extLst>
      <p:ext uri="{BB962C8B-B14F-4D97-AF65-F5344CB8AC3E}">
        <p14:creationId xmlns:p14="http://schemas.microsoft.com/office/powerpoint/2010/main" val="2340771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2969">
            <a:off x="160991" y="3437727"/>
            <a:ext cx="4524054" cy="30933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7746">
            <a:off x="4720378" y="3518925"/>
            <a:ext cx="4219994" cy="30014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1541">
            <a:off x="4412828" y="340736"/>
            <a:ext cx="4658663" cy="307471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41611">
            <a:off x="203135" y="373962"/>
            <a:ext cx="4180455" cy="314579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6502">
            <a:off x="3444726" y="2431662"/>
            <a:ext cx="2477209" cy="2001626"/>
          </a:xfrm>
          <a:prstGeom prst="rect">
            <a:avLst/>
          </a:prstGeom>
        </p:spPr>
      </p:pic>
    </p:spTree>
    <p:extLst>
      <p:ext uri="{BB962C8B-B14F-4D97-AF65-F5344CB8AC3E}">
        <p14:creationId xmlns:p14="http://schemas.microsoft.com/office/powerpoint/2010/main" val="2352397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r>
              <a:rPr lang="en-GB" sz="5400" b="1" dirty="0" smtClean="0">
                <a:solidFill>
                  <a:schemeClr val="accent6">
                    <a:lumMod val="75000"/>
                  </a:schemeClr>
                </a:solidFill>
                <a:effectLst>
                  <a:outerShdw blurRad="38100" dist="38100" dir="2700000" algn="tl">
                    <a:srgbClr val="000000">
                      <a:alpha val="43137"/>
                    </a:srgbClr>
                  </a:outerShdw>
                </a:effectLst>
                <a:latin typeface="Bookman Old Style" pitchFamily="18" charset="0"/>
              </a:rPr>
              <a:t>EVS Activities</a:t>
            </a:r>
            <a:endParaRPr lang="it-IT" sz="5400" dirty="0">
              <a:solidFill>
                <a:schemeClr val="accent6">
                  <a:lumMod val="75000"/>
                </a:schemeClr>
              </a:solidFill>
              <a:effectLst>
                <a:outerShdw blurRad="38100" dist="38100" dir="2700000" algn="tl">
                  <a:srgbClr val="000000">
                    <a:alpha val="43137"/>
                  </a:srgbClr>
                </a:outerShdw>
              </a:effectLst>
              <a:latin typeface="Bookman Old Style"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4000"/>
            <a:ext cx="8108251" cy="4778616"/>
          </a:xfrm>
          <a:prstGeom prst="rect">
            <a:avLst/>
          </a:prstGeom>
          <a:ln>
            <a:noFill/>
          </a:ln>
          <a:effectLst>
            <a:softEdge rad="112500"/>
          </a:effectLst>
        </p:spPr>
      </p:pic>
      <p:cxnSp>
        <p:nvCxnSpPr>
          <p:cNvPr id="7" name="Straight Arrow Connector 6"/>
          <p:cNvCxnSpPr/>
          <p:nvPr/>
        </p:nvCxnSpPr>
        <p:spPr>
          <a:xfrm flipV="1">
            <a:off x="3429000" y="4114800"/>
            <a:ext cx="228600" cy="10668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657600" y="4114800"/>
            <a:ext cx="1447800" cy="990600"/>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84044">
            <a:off x="706486" y="2354739"/>
            <a:ext cx="1220106" cy="1214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2" name="Straight Arrow Connector 11"/>
          <p:cNvCxnSpPr/>
          <p:nvPr/>
        </p:nvCxnSpPr>
        <p:spPr>
          <a:xfrm>
            <a:off x="3733800" y="4114800"/>
            <a:ext cx="1828800" cy="304800"/>
          </a:xfrm>
          <a:prstGeom prst="straightConnector1">
            <a:avLst/>
          </a:prstGeom>
          <a:ln w="508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17591">
            <a:off x="1032841" y="4573177"/>
            <a:ext cx="1300083" cy="1463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3303170"/>
            <a:ext cx="1219200" cy="919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7888" y="2063005"/>
            <a:ext cx="1294997" cy="96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http://www.beyondbarriers.org/sites/default/files/images/youth%20in%20act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0" y="2451036"/>
            <a:ext cx="1342110" cy="852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0819675">
            <a:off x="170634" y="666424"/>
            <a:ext cx="2012340" cy="1341560"/>
          </a:xfrm>
          <a:prstGeom prst="rect">
            <a:avLst/>
          </a:prstGeom>
          <a:ln>
            <a:noFill/>
          </a:ln>
          <a:effectLst>
            <a:softEdge rad="112500"/>
          </a:effectLst>
        </p:spPr>
      </p:pic>
      <p:pic>
        <p:nvPicPr>
          <p:cNvPr id="1024" name="Picture 10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845058">
            <a:off x="6820169" y="1119941"/>
            <a:ext cx="2257632" cy="1505088"/>
          </a:xfrm>
          <a:prstGeom prst="rect">
            <a:avLst/>
          </a:prstGeom>
          <a:ln>
            <a:noFill/>
          </a:ln>
          <a:effectLst>
            <a:softEdge rad="112500"/>
          </a:effectLst>
        </p:spPr>
      </p:pic>
    </p:spTree>
    <p:extLst>
      <p:ext uri="{BB962C8B-B14F-4D97-AF65-F5344CB8AC3E}">
        <p14:creationId xmlns:p14="http://schemas.microsoft.com/office/powerpoint/2010/main" val="2136725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TotalTime>
  <Words>659</Words>
  <Application>Microsoft Office PowerPoint</Application>
  <PresentationFormat>On-screen Show (4:3)</PresentationFormat>
  <Paragraphs>64</Paragraphs>
  <Slides>19</Slides>
  <Notes>3</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EVS   Stand Up for Education</vt:lpstr>
      <vt:lpstr>KOSOVO</vt:lpstr>
      <vt:lpstr>Background</vt:lpstr>
      <vt:lpstr>PowerPoint Presentation</vt:lpstr>
      <vt:lpstr>Klinë/Klina</vt:lpstr>
      <vt:lpstr>Main Reasons of low attendance</vt:lpstr>
      <vt:lpstr>Childproof – CIPOF NGO</vt:lpstr>
      <vt:lpstr>PowerPoint Presentation</vt:lpstr>
      <vt:lpstr>EVS Activities</vt:lpstr>
      <vt:lpstr>Activity 1 Support in the menagement of the kindergarden Margherita Kids located in Zllakuqan, a rural village on Klinë/Klina municipality.</vt:lpstr>
      <vt:lpstr>PowerPoint Presentation</vt:lpstr>
      <vt:lpstr>II. awareness campaign with the parents</vt:lpstr>
      <vt:lpstr>III. Collaboration with other preschools</vt:lpstr>
      <vt:lpstr>PowerPoint Presentation</vt:lpstr>
      <vt:lpstr>Activity 2: Support in the organization of training classes for educators of public and private preschool institutions in Kosovo.</vt:lpstr>
      <vt:lpstr>Staff</vt:lpstr>
      <vt:lpstr>Life in Kosovo</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EVS: Stand Up for Education</dc:title>
  <dc:creator>User</dc:creator>
  <cp:lastModifiedBy>User</cp:lastModifiedBy>
  <cp:revision>40</cp:revision>
  <dcterms:created xsi:type="dcterms:W3CDTF">2006-08-16T00:00:00Z</dcterms:created>
  <dcterms:modified xsi:type="dcterms:W3CDTF">2013-06-28T06:56:30Z</dcterms:modified>
</cp:coreProperties>
</file>